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5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327" r:id="rId16"/>
    <p:sldId id="330" r:id="rId17"/>
    <p:sldId id="326" r:id="rId18"/>
    <p:sldId id="335" r:id="rId19"/>
    <p:sldId id="380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82" r:id="rId31"/>
    <p:sldId id="342" r:id="rId32"/>
    <p:sldId id="338" r:id="rId33"/>
    <p:sldId id="336" r:id="rId34"/>
    <p:sldId id="370" r:id="rId35"/>
    <p:sldId id="346" r:id="rId36"/>
    <p:sldId id="369" r:id="rId37"/>
    <p:sldId id="348" r:id="rId38"/>
    <p:sldId id="349" r:id="rId39"/>
    <p:sldId id="350" r:id="rId40"/>
    <p:sldId id="351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Roboto Black" panose="020B0604020202020204" charset="0"/>
      <p:bold r:id="rId70"/>
      <p:boldItalic r:id="rId71"/>
    </p:embeddedFont>
    <p:embeddedFont>
      <p:font typeface="Roboto Mono" panose="020B0604020202020204" charset="0"/>
      <p:regular r:id="rId72"/>
      <p:bold r:id="rId73"/>
      <p:italic r:id="rId74"/>
      <p:boldItalic r:id="rId75"/>
    </p:embeddedFont>
    <p:embeddedFont>
      <p:font typeface="Roboto" panose="020B060402020202020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scadia Mono" panose="020B0609020000020004" pitchFamily="49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7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6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420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406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58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33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1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from-claus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group-clause" TargetMode="External"/><Relationship Id="rId5" Type="http://schemas.openxmlformats.org/officeDocument/2006/relationships/hyperlink" Target="https://learn.microsoft.com/en-us/dotnet/csharp/language-reference/keywords/select-clause" TargetMode="External"/><Relationship Id="rId4" Type="http://schemas.openxmlformats.org/officeDocument/2006/relationships/hyperlink" Target="https://learn.microsoft.com/en-us/dotnet/csharp/language-reference/keywords/i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sharp/language-reference/keywords/group-clause" TargetMode="External"/><Relationship Id="rId3" Type="http://schemas.openxmlformats.org/officeDocument/2006/relationships/hyperlink" Target="https://learn.microsoft.com/en-us/dotnet/csharp/language-reference/keywords/query-keywords" TargetMode="External"/><Relationship Id="rId7" Type="http://schemas.openxmlformats.org/officeDocument/2006/relationships/hyperlink" Target="https://learn.microsoft.com/en-us/dotnet/csharp/language-reference/keywords/select-clau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where-clause" TargetMode="External"/><Relationship Id="rId5" Type="http://schemas.openxmlformats.org/officeDocument/2006/relationships/hyperlink" Target="https://learn.microsoft.com/en-us/dotnet/csharp/language-reference/keywords/in" TargetMode="External"/><Relationship Id="rId10" Type="http://schemas.openxmlformats.org/officeDocument/2006/relationships/hyperlink" Target="https://learn.microsoft.com/en-us/dotnet/csharp/language-reference/keywords/by" TargetMode="External"/><Relationship Id="rId4" Type="http://schemas.openxmlformats.org/officeDocument/2006/relationships/hyperlink" Target="https://learn.microsoft.com/en-us/dotnet/csharp/language-reference/keywords/from-clause" TargetMode="External"/><Relationship Id="rId9" Type="http://schemas.openxmlformats.org/officeDocument/2006/relationships/hyperlink" Target="https://learn.microsoft.com/en-us/dotnet/api/system.linq.igrouping-2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sharp/language-reference/keywords/equals" TargetMode="External"/><Relationship Id="rId3" Type="http://schemas.openxmlformats.org/officeDocument/2006/relationships/hyperlink" Target="https://learn.microsoft.com/en-us/dotnet/csharp/language-reference/keywords/query-keywords" TargetMode="External"/><Relationship Id="rId7" Type="http://schemas.openxmlformats.org/officeDocument/2006/relationships/hyperlink" Target="https://learn.microsoft.com/en-us/dotnet/csharp/language-reference/keywords/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join-clause" TargetMode="External"/><Relationship Id="rId11" Type="http://schemas.openxmlformats.org/officeDocument/2006/relationships/hyperlink" Target="https://learn.microsoft.com/en-us/dotnet/csharp/language-reference/keywords/descending" TargetMode="External"/><Relationship Id="rId5" Type="http://schemas.openxmlformats.org/officeDocument/2006/relationships/hyperlink" Target="https://learn.microsoft.com/en-us/dotnet/csharp/language-reference/keywords/into" TargetMode="External"/><Relationship Id="rId10" Type="http://schemas.openxmlformats.org/officeDocument/2006/relationships/hyperlink" Target="https://learn.microsoft.com/en-us/dotnet/csharp/language-reference/keywords/ascending" TargetMode="External"/><Relationship Id="rId4" Type="http://schemas.openxmlformats.org/officeDocument/2006/relationships/hyperlink" Target="https://learn.microsoft.com/en-us/dotnet/csharp/language-reference/keywords/let-clause" TargetMode="External"/><Relationship Id="rId9" Type="http://schemas.openxmlformats.org/officeDocument/2006/relationships/hyperlink" Target="https://learn.microsoft.com/en-us/dotnet/csharp/language-reference/keywords/orderby-clau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19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4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8.png"/><Relationship Id="rId26" Type="http://schemas.openxmlformats.org/officeDocument/2006/relationships/image" Target="../media/image135.png"/><Relationship Id="rId3" Type="http://schemas.openxmlformats.org/officeDocument/2006/relationships/image" Target="../media/image117.png"/><Relationship Id="rId21" Type="http://schemas.openxmlformats.org/officeDocument/2006/relationships/image" Target="../media/image13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29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3.png"/><Relationship Id="rId20" Type="http://schemas.openxmlformats.org/officeDocument/2006/relationships/image" Target="../media/image30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4.png"/><Relationship Id="rId5" Type="http://schemas.openxmlformats.org/officeDocument/2006/relationships/image" Target="../media/image119.png"/><Relationship Id="rId15" Type="http://schemas.openxmlformats.org/officeDocument/2006/relationships/image" Target="../media/image14.png"/><Relationship Id="rId23" Type="http://schemas.openxmlformats.org/officeDocument/2006/relationships/image" Target="../media/image133.png"/><Relationship Id="rId28" Type="http://schemas.openxmlformats.org/officeDocument/2006/relationships/image" Target="../media/image136.png"/><Relationship Id="rId10" Type="http://schemas.openxmlformats.org/officeDocument/2006/relationships/image" Target="../media/image124.png"/><Relationship Id="rId19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Relationship Id="rId27" Type="http://schemas.openxmlformats.org/officeDocument/2006/relationships/image" Target="../media/image12.png"/><Relationship Id="rId30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3780615979"/>
              </p:ext>
            </p:extLst>
          </p:nvPr>
        </p:nvGraphicFramePr>
        <p:xfrm>
          <a:off x="952500" y="1544194"/>
          <a:ext cx="7239000" cy="1376015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b="1" dirty="0" smtClean="0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dirty="0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декларативном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синтаксисе и в синтаксисе 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Fluent API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r>
              <a:rPr lang="en-US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r>
              <a:rPr lang="ru-RU" dirty="0" smtClean="0"/>
              <a:t>?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следующие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/>
              <a:t>немедленное </a:t>
            </a:r>
            <a:r>
              <a:rPr lang="ru-RU" b="1" smtClean="0"/>
              <a:t>выполнение (</a:t>
            </a:r>
            <a:r>
              <a:rPr lang="en-US" b="1" dirty="0" smtClean="0"/>
              <a:t>Immediate</a:t>
            </a:r>
            <a:r>
              <a:rPr lang="ru-RU" b="1" dirty="0" smtClean="0"/>
              <a:t> </a:t>
            </a:r>
            <a:r>
              <a:rPr lang="ru-RU" b="1" dirty="0" err="1" smtClean="0"/>
              <a:t>Execution</a:t>
            </a:r>
            <a:r>
              <a:rPr lang="ru-RU" b="1" dirty="0" smtClean="0"/>
              <a:t>)</a:t>
            </a:r>
            <a:r>
              <a:rPr lang="ru-RU" dirty="0" smtClean="0"/>
              <a:t> </a:t>
            </a:r>
            <a:r>
              <a:rPr lang="ru-RU" dirty="0"/>
              <a:t>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Интерфейс </a:t>
            </a:r>
            <a:r>
              <a:rPr lang="en-US" dirty="0" err="1" smtClean="0"/>
              <a:t>IQueryable</a:t>
            </a:r>
            <a:r>
              <a:rPr lang="en-US" dirty="0" smtClean="0"/>
              <a:t>&lt;T&gt;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200969" cy="3359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0650" indent="0">
              <a:buNone/>
            </a:pPr>
            <a:r>
              <a:rPr lang="ru-RU" b="1" dirty="0" err="1" smtClean="0"/>
              <a:t>IQueryable</a:t>
            </a:r>
            <a:r>
              <a:rPr lang="ru-RU" b="1" dirty="0" smtClean="0"/>
              <a:t>&lt;T&gt;</a:t>
            </a:r>
            <a:r>
              <a:rPr lang="ru-RU" dirty="0" smtClean="0"/>
              <a:t> — это интерфейс, который используется в LINQ для создания запросов к удаленным источникам данных</a:t>
            </a:r>
            <a:r>
              <a:rPr lang="en-US" dirty="0" smtClean="0"/>
              <a:t>.</a:t>
            </a:r>
          </a:p>
          <a:p>
            <a:pPr marL="120650" indent="0">
              <a:buNone/>
            </a:pPr>
            <a:endParaRPr lang="en-US" dirty="0" smtClean="0"/>
          </a:p>
          <a:p>
            <a:pPr marL="120650" lvl="0" indent="0">
              <a:buNone/>
            </a:pPr>
            <a:r>
              <a:rPr lang="ru-RU" altLang="ru-RU" sz="14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Используйте </a:t>
            </a:r>
            <a:r>
              <a:rPr lang="ru-RU" altLang="ru-RU" sz="1400" b="1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IQueryable</a:t>
            </a:r>
            <a:r>
              <a:rPr lang="ru-RU" altLang="ru-RU" sz="1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когда работаете с удаленными источниками данных, например, с базами данных или веб-сервисами. </a:t>
            </a:r>
          </a:p>
          <a:p>
            <a:pPr marL="120650" lvl="0" indent="0">
              <a:buNone/>
            </a:pPr>
            <a:r>
              <a:rPr lang="ru-RU" altLang="ru-RU" sz="14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Используйте </a:t>
            </a:r>
            <a:r>
              <a:rPr lang="ru-RU" altLang="ru-RU" sz="1400" b="1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IEnumerable</a:t>
            </a:r>
            <a:r>
              <a:rPr lang="ru-RU" altLang="ru-RU" sz="1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когда данные уже находятся в памяти, например, в списке, массиве или другой коллекции. </a:t>
            </a: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19" y="1000540"/>
            <a:ext cx="3834460" cy="34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u="sng" dirty="0" smtClean="0">
                <a:hlinkClick r:id="rId4"/>
              </a:rPr>
              <a:t>in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select</a:t>
            </a:r>
            <a:r>
              <a:rPr lang="ru-RU" dirty="0" smtClean="0"/>
              <a:t>/</a:t>
            </a:r>
            <a:r>
              <a:rPr lang="en-US" u="sng" dirty="0" smtClean="0">
                <a:hlinkClick r:id="rId6"/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smtClean="0"/>
              <a:t>метод-синтаксиса </a:t>
            </a:r>
            <a:r>
              <a:rPr lang="ru-RU" dirty="0" smtClean="0"/>
              <a:t>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  <a:r>
              <a:rPr lang="ru-RU" dirty="0" smtClean="0"/>
              <a:t>. Просмотреть исходный код методов можно по </a:t>
            </a:r>
            <a:r>
              <a:rPr lang="ru-RU" dirty="0" smtClean="0">
                <a:hlinkClick r:id="rId3"/>
              </a:rPr>
              <a:t>ссылке</a:t>
            </a:r>
            <a:r>
              <a:rPr lang="ru-RU" dirty="0" smtClean="0"/>
              <a:t>. </a:t>
            </a:r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5232770" y="3460763"/>
            <a:ext cx="32774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 </a:t>
            </a:r>
            <a:endParaRPr lang="en-US" sz="1600" dirty="0" smtClean="0">
              <a:latin typeface="Cascadia Mono" panose="020B06090200000200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sz="1600" dirty="0" smtClean="0">
                <a:latin typeface="Cascadia Mono" panose="020B0609020000020004" pitchFamily="49" charset="0"/>
              </a:rPr>
              <a:t>.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600" dirty="0" smtClean="0">
                <a:latin typeface="Cascadia Mono" panose="020B0609020000020004" pitchFamily="49" charset="0"/>
              </a:rPr>
              <a:t>(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=&gt;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 &gt; </a:t>
            </a:r>
            <a:r>
              <a:rPr lang="en-US" sz="1600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sz="1600" dirty="0" smtClean="0">
                <a:latin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600" dirty="0"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=&gt;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600" dirty="0">
                <a:latin typeface="Cascadia Mono" panose="020B0609020000020004" pitchFamily="49" charset="0"/>
              </a:rPr>
              <a:t>);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979142" y="1234030"/>
            <a:ext cx="33034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latin typeface="Cascadia Mono" panose="020B0609020000020004" pitchFamily="49" charset="0"/>
              </a:rPr>
              <a:t>= </a:t>
            </a:r>
            <a:endParaRPr lang="en-US" sz="1600" dirty="0" smtClean="0">
              <a:latin typeface="Cascadia Mono" panose="020B0609020000020004" pitchFamily="49" charset="0"/>
            </a:endParaRPr>
          </a:p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 &gt; </a:t>
            </a:r>
            <a:r>
              <a:rPr lang="en-US" sz="1600" dirty="0" smtClean="0">
                <a:latin typeface="Cascadia Mono" panose="020B0609020000020004" pitchFamily="49" charset="0"/>
              </a:rPr>
              <a:t>0</a:t>
            </a:r>
            <a:endParaRPr lang="en-US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     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600" dirty="0" smtClean="0"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sz="1600" dirty="0">
                <a:latin typeface="Cascadia Mono" panose="020B0609020000020004" pitchFamily="49" charset="0"/>
              </a:rPr>
              <a:t>;</a:t>
            </a:r>
            <a:endParaRPr lang="ru-RU" sz="1600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18247" y="2557469"/>
            <a:ext cx="553271" cy="772889"/>
          </a:xfrm>
          <a:prstGeom prst="downArrow">
            <a:avLst>
              <a:gd name="adj1" fmla="val 50000"/>
              <a:gd name="adj2" fmla="val 70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56682" cy="72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Особенности декларативного синтаксиса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Агрегатные функции: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solidFill>
                  <a:srgbClr val="6699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</a:t>
            </a:r>
            <a:r>
              <a:rPr lang="ru-RU" dirty="0" smtClean="0"/>
              <a:t>соединения</a:t>
            </a:r>
            <a:r>
              <a:rPr lang="en-US" dirty="0" smtClean="0"/>
              <a:t>: </a:t>
            </a:r>
            <a:r>
              <a:rPr lang="ru-RU" sz="1800" dirty="0" err="1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dirty="0" smtClean="0"/>
              <a:t>;</a:t>
            </a:r>
            <a:endParaRPr lang="ru-RU" dirty="0" smtClean="0"/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 smtClean="0">
                <a:solidFill>
                  <a:srgbClr val="6699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Особенности </a:t>
            </a:r>
            <a:r>
              <a:rPr lang="en-US" dirty="0" smtClean="0"/>
              <a:t>Fluent API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8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</a:t>
            </a:r>
            <a:r>
              <a:rPr lang="en-US" dirty="0" smtClean="0"/>
              <a:t> </a:t>
            </a:r>
            <a:r>
              <a:rPr lang="ru-RU" dirty="0" smtClean="0"/>
              <a:t>используются следующие </a:t>
            </a:r>
            <a:r>
              <a:rPr lang="ru-RU" dirty="0" smtClean="0">
                <a:hlinkClick r:id="rId3"/>
              </a:rPr>
              <a:t>ключевые слова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u="sng" dirty="0" smtClean="0">
                <a:hlinkClick r:id="rId4"/>
              </a:rPr>
              <a:t>from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5"/>
              </a:rPr>
              <a:t>in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hlinkClick r:id="rId5"/>
              </a:rPr>
              <a:t>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hlinkClick r:id="rId6"/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</a:t>
            </a:r>
            <a:r>
              <a:rPr lang="ru-RU" dirty="0" smtClean="0"/>
              <a:t>последовательности(опционально</a:t>
            </a:r>
            <a:r>
              <a:rPr lang="ru-RU" dirty="0" smtClean="0"/>
              <a:t>);</a:t>
            </a:r>
            <a:endParaRPr lang="ru-RU" dirty="0"/>
          </a:p>
          <a:p>
            <a:r>
              <a:rPr lang="en-US" dirty="0" smtClean="0">
                <a:hlinkClick r:id="rId7"/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 smtClean="0">
                <a:hlinkClick r:id="rId8"/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hlinkClick r:id="rId8"/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9"/>
              </a:rPr>
              <a:t>IGrouping</a:t>
            </a:r>
            <a:r>
              <a:rPr lang="en-US" dirty="0" smtClean="0">
                <a:hlinkClick r:id="rId9"/>
              </a:rPr>
              <a:t>&lt;</a:t>
            </a:r>
            <a:r>
              <a:rPr lang="en-US" dirty="0" err="1" smtClean="0">
                <a:hlinkClick r:id="rId9"/>
              </a:rPr>
              <a:t>TKey,TElement</a:t>
            </a:r>
            <a:r>
              <a:rPr lang="en-US" dirty="0" smtClean="0">
                <a:hlinkClick r:id="rId9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10"/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hlinkClick r:id="rId7"/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hlinkClick r:id="rId10"/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20650" lvl="0" indent="0">
              <a:buClr>
                <a:srgbClr val="000000"/>
              </a:buClr>
              <a:buNone/>
            </a:pPr>
            <a:r>
              <a:rPr lang="ru-RU" sz="2000" dirty="0">
                <a:solidFill>
                  <a:srgbClr val="000000"/>
                </a:solidFill>
              </a:rPr>
              <a:t>При использовании декларативного синтаксиса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используются следующие </a:t>
            </a:r>
            <a:r>
              <a:rPr lang="ru-RU" sz="2000" dirty="0">
                <a:solidFill>
                  <a:srgbClr val="000000"/>
                </a:solidFill>
                <a:hlinkClick r:id="rId3"/>
              </a:rPr>
              <a:t>ключевые слова</a:t>
            </a:r>
            <a:r>
              <a:rPr lang="ru-RU" sz="2000" dirty="0">
                <a:solidFill>
                  <a:srgbClr val="000000"/>
                </a:solidFill>
              </a:rPr>
              <a:t>:</a:t>
            </a:r>
          </a:p>
          <a:p>
            <a:pPr lvl="0">
              <a:buClr>
                <a:srgbClr val="000000"/>
              </a:buClr>
            </a:pPr>
            <a:r>
              <a:rPr lang="en-US" sz="1900" u="sng" dirty="0">
                <a:solidFill>
                  <a:srgbClr val="000000"/>
                </a:solidFill>
                <a:hlinkClick r:id="rId4"/>
              </a:rPr>
              <a:t>let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определяет переменную и присваивает ей значение, рассчитанное на основе значений данных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5"/>
              </a:rPr>
              <a:t>into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служит для создания временного идентификатора для хранения результата из </a:t>
            </a:r>
            <a:r>
              <a:rPr lang="en-US" sz="1900" dirty="0">
                <a:solidFill>
                  <a:srgbClr val="000000"/>
                </a:solidFill>
              </a:rPr>
              <a:t>group;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объединяет различные последовательности, имеющих отношения в объектной модели</a:t>
            </a:r>
            <a:r>
              <a:rPr lang="en-US" sz="1900" dirty="0">
                <a:solidFill>
                  <a:srgbClr val="000000"/>
                </a:solidFill>
              </a:rPr>
              <a:t>; </a:t>
            </a:r>
            <a:r>
              <a:rPr lang="ru-RU" sz="1900" dirty="0">
                <a:solidFill>
                  <a:srgbClr val="000000"/>
                </a:solidFill>
              </a:rPr>
              <a:t>Используется с </a:t>
            </a: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212121"/>
                </a:solidFill>
              </a:rPr>
              <a:t>;</a:t>
            </a:r>
            <a:endParaRPr lang="en-US" sz="1900" dirty="0">
              <a:solidFill>
                <a:srgbClr val="000000"/>
              </a:solidFill>
            </a:endParaRPr>
          </a:p>
          <a:p>
            <a:pPr lvl="0">
              <a:buClr>
                <a:srgbClr val="000000"/>
              </a:buClr>
            </a:pP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000000"/>
                </a:solidFill>
              </a:rPr>
              <a:t> –</a:t>
            </a:r>
            <a:r>
              <a:rPr lang="ru-RU" sz="1900" dirty="0">
                <a:solidFill>
                  <a:srgbClr val="000000"/>
                </a:solidFill>
              </a:rPr>
              <a:t> задает ключи, по которым необходимо сопоставить коллекции в </a:t>
            </a:r>
            <a:r>
              <a:rPr lang="en-US" sz="1900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8"/>
              </a:rPr>
              <a:t>equals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сравнивает значения в выражениях запроса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  <a:r>
              <a:rPr lang="ru-RU" sz="1900" dirty="0">
                <a:solidFill>
                  <a:srgbClr val="000000"/>
                </a:solidFill>
              </a:rPr>
              <a:t> используется с </a:t>
            </a:r>
            <a:r>
              <a:rPr lang="en-US" sz="1900" u="sng" dirty="0">
                <a:solidFill>
                  <a:srgbClr val="000000"/>
                </a:solidFill>
                <a:hlinkClick r:id="rId6"/>
              </a:rPr>
              <a:t>join</a:t>
            </a:r>
            <a:r>
              <a:rPr lang="en-US" sz="1900" dirty="0">
                <a:solidFill>
                  <a:srgbClr val="4285F4">
                    <a:lumMod val="75000"/>
                  </a:srgbClr>
                </a:solidFill>
              </a:rPr>
              <a:t> </a:t>
            </a:r>
            <a:r>
              <a:rPr lang="en-US" sz="1900" u="sng" dirty="0">
                <a:solidFill>
                  <a:srgbClr val="000000"/>
                </a:solidFill>
                <a:hlinkClick r:id="rId7"/>
              </a:rPr>
              <a:t>on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 err="1">
                <a:solidFill>
                  <a:srgbClr val="000000"/>
                </a:solidFill>
                <a:hlinkClick r:id="rId9"/>
              </a:rPr>
              <a:t>orderby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сортирует последовательность значений, используя компаратор по умолчанию</a:t>
            </a:r>
            <a:r>
              <a:rPr lang="en-US" sz="1900" dirty="0">
                <a:solidFill>
                  <a:srgbClr val="000000"/>
                </a:solidFill>
              </a:rPr>
              <a:t>;</a:t>
            </a:r>
          </a:p>
          <a:p>
            <a:pPr lvl="0">
              <a:buClr>
                <a:srgbClr val="000000"/>
              </a:buClr>
            </a:pPr>
            <a:r>
              <a:rPr lang="en-US" sz="1900" dirty="0">
                <a:solidFill>
                  <a:srgbClr val="000000"/>
                </a:solidFill>
                <a:hlinkClick r:id="rId10"/>
              </a:rPr>
              <a:t>ascending</a:t>
            </a:r>
            <a:r>
              <a:rPr lang="en-US" sz="1900" dirty="0">
                <a:solidFill>
                  <a:srgbClr val="4285F4">
                    <a:lumMod val="75000"/>
                  </a:srgbClr>
                </a:solidFill>
              </a:rPr>
              <a:t>/</a:t>
            </a:r>
            <a:r>
              <a:rPr lang="en-US" sz="1900" dirty="0">
                <a:solidFill>
                  <a:srgbClr val="000000"/>
                </a:solidFill>
                <a:hlinkClick r:id="rId11"/>
              </a:rPr>
              <a:t>descending</a:t>
            </a:r>
            <a:r>
              <a:rPr lang="en-US" sz="1900" dirty="0">
                <a:solidFill>
                  <a:srgbClr val="000000"/>
                </a:solidFill>
              </a:rPr>
              <a:t> – </a:t>
            </a:r>
            <a:r>
              <a:rPr lang="ru-RU" sz="1900" dirty="0">
                <a:solidFill>
                  <a:srgbClr val="000000"/>
                </a:solidFill>
              </a:rPr>
              <a:t>сортирует последовательность значений, используя компаратор по умолчанию.</a:t>
            </a:r>
            <a:endParaRPr 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  <a:p>
            <a:pPr marL="463550" indent="-342900">
              <a:buAutoNum type="arabicPeriod"/>
            </a:pPr>
            <a:r>
              <a:rPr lang="ru-RU" dirty="0" smtClean="0"/>
              <a:t>Запросы могут иметь вложенность.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</a:t>
            </a:r>
            <a:r>
              <a:rPr lang="ru-RU" dirty="0" smtClean="0"/>
              <a:t>предоставляются интерфейсом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ru-RU" dirty="0" smtClean="0"/>
              <a:t>, расширяющим интерфейс.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</a:t>
            </a:r>
            <a:r>
              <a:rPr lang="ru-RU" dirty="0" smtClean="0"/>
              <a:t>двум правилам</a:t>
            </a:r>
            <a:r>
              <a:rPr lang="en-US" dirty="0" smtClean="0"/>
              <a:t>: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</a:t>
            </a:r>
            <a:r>
              <a:rPr lang="ru-RU" dirty="0" smtClean="0"/>
              <a:t>последовательность или несколько последовательностей.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</a:t>
            </a:r>
            <a:r>
              <a:rPr lang="ru-RU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С помощью методов расширений вы можете описать дополнительные методы, которые будут выполнять требуемое поведение.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</a:t>
            </a:r>
            <a:r>
              <a:rPr lang="ru-RU" dirty="0" smtClean="0"/>
              <a:t>делегатов: </a:t>
            </a:r>
            <a:r>
              <a:rPr lang="en-US" dirty="0" smtClean="0"/>
              <a:t>Action, Predicate, </a:t>
            </a:r>
            <a:r>
              <a:rPr lang="en-US" dirty="0" err="1" smtClean="0"/>
              <a:t>Func</a:t>
            </a:r>
            <a:r>
              <a:rPr lang="ru-RU" dirty="0" smtClean="0"/>
              <a:t>.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</a:t>
            </a:r>
            <a:r>
              <a:rPr lang="ru" sz="2400" dirty="0" smtClean="0"/>
              <a:t>лямбда-выражений(анонимные </a:t>
            </a:r>
            <a:r>
              <a:rPr lang="ru" sz="2400" dirty="0"/>
              <a:t>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38326" y="1842208"/>
            <a:ext cx="8063100" cy="30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1000"/>
              </a:spcBef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800" dirty="0" smtClean="0">
                <a:latin typeface="Roboto"/>
                <a:ea typeface="Roboto"/>
                <a:cs typeface="Roboto"/>
                <a:sym typeface="Roboto"/>
              </a:rPr>
              <a:t>ператор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лямбда-выражения</a:t>
            </a:r>
            <a:endParaRPr sz="18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</a:t>
            </a: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функции из п.4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65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764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236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669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2029</Words>
  <Application>Microsoft Office PowerPoint</Application>
  <PresentationFormat>Экран (16:9)</PresentationFormat>
  <Paragraphs>328</Paragraphs>
  <Slides>62</Slides>
  <Notes>62</Notes>
  <HiddenSlides>18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62</vt:i4>
      </vt:variant>
    </vt:vector>
  </HeadingPairs>
  <TitlesOfParts>
    <vt:vector size="74" baseType="lpstr">
      <vt:lpstr>Consolas</vt:lpstr>
      <vt:lpstr>Roboto Black</vt:lpstr>
      <vt:lpstr>Arial</vt:lpstr>
      <vt:lpstr>Times New Roman</vt:lpstr>
      <vt:lpstr>Courier New</vt:lpstr>
      <vt:lpstr>Avenir</vt:lpstr>
      <vt:lpstr>Roboto Mono</vt:lpstr>
      <vt:lpstr>Roboto</vt:lpstr>
      <vt:lpstr>Calibri</vt:lpstr>
      <vt:lpstr>Cascadia Mono</vt:lpstr>
      <vt:lpstr>Светлая тема</vt:lpstr>
      <vt:lpstr>Светлая тема</vt:lpstr>
      <vt:lpstr>Linq запросы</vt:lpstr>
      <vt:lpstr>Презентация PowerPoint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Цели вебинара</vt:lpstr>
      <vt:lpstr>Что такое linq?</vt:lpstr>
      <vt:lpstr>Что такое linq?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Интерфейс IQueryable&lt;T&gt;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Особенности декларативного синтаксиса</vt:lpstr>
      <vt:lpstr>Особенности Fluent API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Презентация PowerPoint</vt:lpstr>
      <vt:lpstr>Презентация PowerPoint</vt:lpstr>
      <vt:lpstr>Презентация PowerPoint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175</cp:revision>
  <dcterms:modified xsi:type="dcterms:W3CDTF">2024-10-03T15:35:57Z</dcterms:modified>
</cp:coreProperties>
</file>